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321" r:id="rId2"/>
    <p:sldId id="439" r:id="rId3"/>
    <p:sldId id="339" r:id="rId4"/>
    <p:sldId id="434" r:id="rId5"/>
    <p:sldId id="406" r:id="rId6"/>
    <p:sldId id="407" r:id="rId7"/>
    <p:sldId id="408" r:id="rId8"/>
    <p:sldId id="409" r:id="rId9"/>
    <p:sldId id="410" r:id="rId10"/>
    <p:sldId id="411" r:id="rId11"/>
    <p:sldId id="412" r:id="rId12"/>
    <p:sldId id="413" r:id="rId13"/>
    <p:sldId id="414" r:id="rId14"/>
    <p:sldId id="415" r:id="rId15"/>
    <p:sldId id="417" r:id="rId16"/>
    <p:sldId id="418" r:id="rId17"/>
    <p:sldId id="419" r:id="rId18"/>
    <p:sldId id="420" r:id="rId19"/>
    <p:sldId id="421" r:id="rId20"/>
    <p:sldId id="369" r:id="rId21"/>
  </p:sldIdLst>
  <p:sldSz cx="12192000" cy="6858000"/>
  <p:notesSz cx="6761163" cy="994251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Казимиренко Олексій Володимирович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C7E0"/>
    <a:srgbClr val="D5DBE3"/>
    <a:srgbClr val="AAC1DA"/>
    <a:srgbClr val="9CBCDC"/>
    <a:srgbClr val="ACC4DC"/>
    <a:srgbClr val="97B3CD"/>
    <a:srgbClr val="C2CCD8"/>
    <a:srgbClr val="AFC7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5" autoAdjust="0"/>
    <p:restoredTop sz="88021" autoAdjust="0"/>
  </p:normalViewPr>
  <p:slideViewPr>
    <p:cSldViewPr snapToGrid="0">
      <p:cViewPr varScale="1">
        <p:scale>
          <a:sx n="65" d="100"/>
          <a:sy n="65" d="100"/>
        </p:scale>
        <p:origin x="14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131" y="0"/>
            <a:ext cx="2929474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CACC072-4C1F-42D9-B18F-E751D50959AA}" type="datetimeFigureOut">
              <a:rPr lang="ru-RU"/>
              <a:pPr>
                <a:defRPr/>
              </a:pPr>
              <a:t>23.04.2024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131" y="9443183"/>
            <a:ext cx="2929474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998BB3-D2F2-4162-B585-F5C56E89A771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7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1032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8574" y="0"/>
            <a:ext cx="2931031" cy="499331"/>
          </a:xfrm>
          <a:prstGeom prst="rect">
            <a:avLst/>
          </a:prstGeom>
        </p:spPr>
        <p:txBody>
          <a:bodyPr vert="horz" lIns="91598" tIns="45799" rIns="91598" bIns="4579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533BB59-D37A-4051-A012-2F43D6FDD5AD}" type="datetimeFigureOut">
              <a:rPr lang="uk-UA"/>
              <a:pPr>
                <a:defRPr/>
              </a:pPr>
              <a:t>23.04.2024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0050" y="1244600"/>
            <a:ext cx="5961063" cy="3354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98" tIns="45799" rIns="91598" bIns="45799" rtlCol="0" anchor="ctr"/>
          <a:lstStyle/>
          <a:p>
            <a:pPr lvl="0"/>
            <a:endParaRPr lang="uk-UA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272" y="4783811"/>
            <a:ext cx="5408619" cy="3917463"/>
          </a:xfrm>
          <a:prstGeom prst="rect">
            <a:avLst/>
          </a:prstGeom>
        </p:spPr>
        <p:txBody>
          <a:bodyPr vert="horz" lIns="91598" tIns="45799" rIns="91598" bIns="45799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uk-UA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183"/>
            <a:ext cx="2931032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8574" y="9443183"/>
            <a:ext cx="2931031" cy="499330"/>
          </a:xfrm>
          <a:prstGeom prst="rect">
            <a:avLst/>
          </a:prstGeom>
        </p:spPr>
        <p:txBody>
          <a:bodyPr vert="horz" lIns="91598" tIns="45799" rIns="91598" bIns="4579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B06335-2488-4311-A2C2-D5481FB1735C}" type="slidenum">
              <a:rPr lang="uk-UA"/>
              <a:pPr>
                <a:defRPr/>
              </a:pPr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325489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/>
          </a:p>
        </p:txBody>
      </p:sp>
      <p:sp>
        <p:nvSpPr>
          <p:cNvPr id="122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697374B-0E54-475E-9EDA-2E1E259D8D13}" type="slidenum">
              <a:rPr lang="uk-UA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98143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93811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lnSpc>
                <a:spcPct val="100000"/>
              </a:lnSpc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танні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4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11"/>
          <p:cNvCxnSpPr/>
          <p:nvPr userDrawn="1"/>
        </p:nvCxnSpPr>
        <p:spPr>
          <a:xfrm>
            <a:off x="401638" y="4060825"/>
            <a:ext cx="7789862" cy="0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2"/>
          <p:cNvSpPr txBox="1"/>
          <p:nvPr userDrawn="1"/>
        </p:nvSpPr>
        <p:spPr>
          <a:xfrm>
            <a:off x="179388" y="6372225"/>
            <a:ext cx="1389062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>
                <a:latin typeface="+mn-lt"/>
              </a:rPr>
              <a:t>Співавтори:</a:t>
            </a:r>
          </a:p>
        </p:txBody>
      </p:sp>
      <p:sp>
        <p:nvSpPr>
          <p:cNvPr id="11" name="TextBox 13"/>
          <p:cNvSpPr txBox="1"/>
          <p:nvPr userDrawn="1"/>
        </p:nvSpPr>
        <p:spPr>
          <a:xfrm>
            <a:off x="314325" y="4924425"/>
            <a:ext cx="1571625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b="1">
                <a:latin typeface="+mn-lt"/>
              </a:rPr>
              <a:t>Контакти: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4326" y="2221138"/>
            <a:ext cx="7384596" cy="183379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="1"/>
            </a:lvl1pPr>
          </a:lstStyle>
          <a:p>
            <a:r>
              <a:rPr lang="en-US" dirty="0"/>
              <a:t>Образец заголовка</a:t>
            </a:r>
            <a:endParaRPr lang="ru-RU" dirty="0"/>
          </a:p>
        </p:txBody>
      </p:sp>
      <p:sp>
        <p:nvSpPr>
          <p:cNvPr id="27" name="Объект 26"/>
          <p:cNvSpPr>
            <a:spLocks noGrp="1"/>
          </p:cNvSpPr>
          <p:nvPr>
            <p:ph sz="quarter" idx="11"/>
          </p:nvPr>
        </p:nvSpPr>
        <p:spPr>
          <a:xfrm>
            <a:off x="314325" y="285186"/>
            <a:ext cx="4151540" cy="106192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29" name="Объект 28"/>
          <p:cNvSpPr>
            <a:spLocks noGrp="1"/>
          </p:cNvSpPr>
          <p:nvPr>
            <p:ph sz="quarter" idx="12"/>
          </p:nvPr>
        </p:nvSpPr>
        <p:spPr>
          <a:xfrm>
            <a:off x="314325" y="4091089"/>
            <a:ext cx="7527471" cy="762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dirty="0" err="1"/>
              <a:t>Образец текста</a:t>
            </a:r>
          </a:p>
        </p:txBody>
      </p:sp>
      <p:sp>
        <p:nvSpPr>
          <p:cNvPr id="30" name="Объект 28"/>
          <p:cNvSpPr>
            <a:spLocks noGrp="1"/>
          </p:cNvSpPr>
          <p:nvPr>
            <p:ph sz="quarter" idx="13"/>
          </p:nvPr>
        </p:nvSpPr>
        <p:spPr>
          <a:xfrm>
            <a:off x="1445077" y="6399710"/>
            <a:ext cx="7266216" cy="28519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31" name="Объект 28"/>
          <p:cNvSpPr>
            <a:spLocks noGrp="1"/>
          </p:cNvSpPr>
          <p:nvPr>
            <p:ph sz="quarter" idx="14"/>
          </p:nvPr>
        </p:nvSpPr>
        <p:spPr>
          <a:xfrm>
            <a:off x="1356630" y="4953391"/>
            <a:ext cx="5968094" cy="26747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aseline="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6"/>
          </p:nvPr>
        </p:nvSpPr>
        <p:spPr>
          <a:xfrm>
            <a:off x="4629150" y="283247"/>
            <a:ext cx="2718140" cy="106386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100" baseline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із назво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9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F12FEB0C-E8FA-44DB-9B2F-4C74F771172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‹№›</a:t>
            </a:fld>
            <a:endParaRPr lang="ru-RU" sz="1600">
              <a:latin typeface="+mn-lt"/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176009" y="220889"/>
            <a:ext cx="11817327" cy="9636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800" b="1" baseline="0"/>
            </a:lvl1pPr>
            <a:lvl2pPr marL="457200" indent="0">
              <a:buNone/>
              <a:defRPr sz="2800" b="1"/>
            </a:lvl2pPr>
            <a:lvl3pPr marL="914400" indent="0">
              <a:buNone/>
              <a:defRPr sz="2800" b="1"/>
            </a:lvl3pPr>
            <a:lvl4pPr marL="1371600" indent="0">
              <a:buNone/>
              <a:defRPr sz="2800" b="1"/>
            </a:lvl4pPr>
            <a:lvl5pPr marL="1828800" indent="0">
              <a:buNone/>
              <a:defRPr sz="2800" b="1"/>
            </a:lvl5pPr>
          </a:lstStyle>
          <a:p>
            <a:pPr lvl="0"/>
            <a:r>
              <a:rPr lang="en-US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без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6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6213" y="6073775"/>
            <a:ext cx="1126807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7"/>
          <p:cNvSpPr txBox="1"/>
          <p:nvPr userDrawn="1"/>
        </p:nvSpPr>
        <p:spPr>
          <a:xfrm>
            <a:off x="11471275" y="6392863"/>
            <a:ext cx="587375" cy="3381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fld id="{A9B5A1AC-34E8-4F2D-AD50-48BB8D9C6444}" type="slidenum">
              <a:rPr lang="ru-RU" sz="1600">
                <a:latin typeface="+mn-lt"/>
              </a:rPr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t>‹№›</a:t>
            </a:fld>
            <a:endParaRPr lang="ru-RU" sz="1600">
              <a:latin typeface="+mn-lt"/>
            </a:endParaRPr>
          </a:p>
        </p:txBody>
      </p:sp>
      <p:sp>
        <p:nvSpPr>
          <p:cNvPr id="9" name="Текст 13"/>
          <p:cNvSpPr>
            <a:spLocks noGrp="1"/>
          </p:cNvSpPr>
          <p:nvPr>
            <p:ph type="body" sz="quarter" idx="11"/>
          </p:nvPr>
        </p:nvSpPr>
        <p:spPr>
          <a:xfrm>
            <a:off x="652916" y="6325828"/>
            <a:ext cx="9960655" cy="23608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100" baseline="0"/>
            </a:lvl1pPr>
            <a:lvl2pPr marL="457200" indent="0">
              <a:buNone/>
              <a:defRPr sz="1100"/>
            </a:lvl2pPr>
            <a:lvl3pPr marL="914400" indent="0">
              <a:buNone/>
              <a:defRPr sz="11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noProof="0" dirty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2346098"/>
            <a:ext cx="6174921" cy="2165803"/>
          </a:xfrm>
          <a:prstGeom prst="rect">
            <a:avLst/>
          </a:prstGeom>
        </p:spPr>
        <p:txBody>
          <a:bodyPr anchor="ctr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озділ зі з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единительная линия 6"/>
          <p:cNvCxnSpPr/>
          <p:nvPr userDrawn="1"/>
        </p:nvCxnSpPr>
        <p:spPr>
          <a:xfrm flipV="1">
            <a:off x="417513" y="1006475"/>
            <a:ext cx="6024562" cy="15875"/>
          </a:xfrm>
          <a:prstGeom prst="line">
            <a:avLst/>
          </a:prstGeom>
          <a:ln w="12700">
            <a:solidFill>
              <a:srgbClr val="31466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015" y="434171"/>
            <a:ext cx="5977345" cy="571669"/>
          </a:xfrm>
          <a:prstGeom prst="rect">
            <a:avLst/>
          </a:prstGeom>
        </p:spPr>
        <p:txBody>
          <a:bodyPr anchor="b"/>
          <a:lstStyle>
            <a:lvl1pPr>
              <a:defRPr sz="3200" b="1"/>
            </a:lvl1pPr>
          </a:lstStyle>
          <a:p>
            <a:r>
              <a:rPr lang="en-US" noProof="0" dirty="0"/>
              <a:t>Образец заголовка</a:t>
            </a:r>
            <a:endParaRPr lang="uk-UA" noProof="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32014" y="1172037"/>
            <a:ext cx="5977345" cy="5424706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baseline="0"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Образец текста</a:t>
            </a:r>
          </a:p>
          <a:p>
            <a:pPr lvl="1"/>
            <a:r>
              <a:rPr lang="en-US" dirty="0"/>
              <a:t>Второй уровень</a:t>
            </a:r>
          </a:p>
          <a:p>
            <a:pPr lvl="2"/>
            <a:r>
              <a:rPr lang="en-US" dirty="0"/>
              <a:t>Третий уровень</a:t>
            </a:r>
          </a:p>
          <a:p>
            <a:pPr lvl="3"/>
            <a:r>
              <a:rPr lang="en-US" dirty="0"/>
              <a:t>Четвертый уровень</a:t>
            </a:r>
          </a:p>
          <a:p>
            <a:pPr lvl="4"/>
            <a:r>
              <a:rPr lang="en-US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url.li/dnige" TargetMode="External"/><Relationship Id="rId2" Type="http://schemas.openxmlformats.org/officeDocument/2006/relationships/hyperlink" Target="https://www.nmu.org.ua/ua/study/eduprogdisc.php" TargetMode="Externa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mu.org.ua/ua/content/about_to/vipusknikam/" TargetMode="Externa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mu.org.ua/ua/content/infrastructure/structural_divisions/Internal_quality_higher_education/ISO%209001/" TargetMode="External"/><Relationship Id="rId2" Type="http://schemas.openxmlformats.org/officeDocument/2006/relationships/hyperlink" Target="https://www.nmu.org.ua/activity/accreditation/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aplxq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surl.li/svvkh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1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" y="285750"/>
            <a:ext cx="3465512" cy="1376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Объект 14"/>
          <p:cNvSpPr txBox="1">
            <a:spLocks/>
          </p:cNvSpPr>
          <p:nvPr/>
        </p:nvSpPr>
        <p:spPr bwMode="auto">
          <a:xfrm>
            <a:off x="314325" y="285750"/>
            <a:ext cx="3465511" cy="106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endParaRPr lang="ru-RU" dirty="0"/>
          </a:p>
        </p:txBody>
      </p:sp>
      <p:sp>
        <p:nvSpPr>
          <p:cNvPr id="10244" name="Заголовок 13"/>
          <p:cNvSpPr txBox="1">
            <a:spLocks/>
          </p:cNvSpPr>
          <p:nvPr/>
        </p:nvSpPr>
        <p:spPr bwMode="auto">
          <a:xfrm>
            <a:off x="314324" y="2049516"/>
            <a:ext cx="9772211" cy="4407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10000"/>
              </a:lnSpc>
            </a:pPr>
            <a:r>
              <a:rPr lang="uk-UA" sz="28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«НАУКОВО-МЕТОДИЧНІ КОМІСІЇ СПЕЦІАЛЬНОСТЕЙ: СТРУКТУРА, ОРГАНІЗАЦІЯ ДІЯЛЬНОСТІ ТА ОСНОВНІ ЗАВДАННЯ»</a:t>
            </a:r>
          </a:p>
          <a:p>
            <a:pPr algn="ctr">
              <a:lnSpc>
                <a:spcPct val="110000"/>
              </a:lnSpc>
            </a:pPr>
            <a:endParaRPr lang="uk-UA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algn="r">
              <a:lnSpc>
                <a:spcPct val="110000"/>
              </a:lnSpc>
            </a:pPr>
            <a:r>
              <a:rPr lang="uk-UA" sz="2400" b="1" i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спікер: начальник навчально-методичного відділу                             Юлія ЗАБОЛОТНА</a:t>
            </a:r>
            <a:br>
              <a:rPr lang="uk-UA" sz="2400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endParaRPr lang="uk-UA" sz="24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Основні завдання науково-методичних комісій спеціальностей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E0CD1A83-74EA-4095-C5C7-D7CF9A4830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127647"/>
              </p:ext>
            </p:extLst>
          </p:nvPr>
        </p:nvGraphicFramePr>
        <p:xfrm>
          <a:off x="169450" y="447420"/>
          <a:ext cx="11853099" cy="651626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345275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334556">
                  <a:extLst>
                    <a:ext uri="{9D8B030D-6E8A-4147-A177-3AD203B41FA5}">
                      <a16:colId xmlns:a16="http://schemas.microsoft.com/office/drawing/2014/main" val="107869119"/>
                    </a:ext>
                  </a:extLst>
                </a:gridCol>
                <a:gridCol w="6173268">
                  <a:extLst>
                    <a:ext uri="{9D8B030D-6E8A-4147-A177-3AD203B41FA5}">
                      <a16:colId xmlns:a16="http://schemas.microsoft.com/office/drawing/2014/main" val="3837766219"/>
                    </a:ext>
                  </a:extLst>
                </a:gridCol>
              </a:tblGrid>
              <a:tr h="384948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Завдання НМК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Терміни виконання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Рекомендації щодо виконання поставлених завдань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2672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Формування планів видання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навчальної та навчально-методичної літератури, рекомендація до видання підручників, навчальних посібників, методичних видань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Щороку, наприкінці календарного року 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Розглядаються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плани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видання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навчальної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навчально-методичної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літератури кафедр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надається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рекомендація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видання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підручників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навчальних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посібників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методичних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видань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спеціальністю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освітньою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програмою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pPr algn="just"/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Плани видання формуються кафедрами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наступний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календарний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рік та надаються до навчально-методичного відділу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algn="just"/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Результати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розгляду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рекомендації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фіксуються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протоколі</a:t>
                      </a:r>
                      <a:endParaRPr lang="uk-UA" i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  <a:tr h="14907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Моніторинг навчально-методичного забезпечення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освітнього процесу та розробка рекомендацій із підвищення його якості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Постійно</a:t>
                      </a:r>
                      <a:endParaRPr lang="LID4096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Проводиться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моніторинг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навчально-методичного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забезпечення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освітніх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компонентів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його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відповідність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освітній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програмі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робочим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програмам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Результати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моніторингу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рекомендації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фіксуються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протоколі.</a:t>
                      </a:r>
                      <a:endParaRPr lang="uk-UA" sz="1400" b="0" i="1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  <a:tr h="180589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Аналіз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надання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рекомендації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щодо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розміщення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навчально-методичних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матеріалів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uk-UA" sz="18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сайті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на </a:t>
                      </a:r>
                      <a:r>
                        <a:rPr lang="uk-UA" sz="18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дистанційній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b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платформі</a:t>
                      </a:r>
                      <a:r>
                        <a:rPr lang="ru-RU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b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Moodle</a:t>
                      </a:r>
                      <a:endParaRPr lang="uk-UA" sz="1400" b="0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 початком навчального року та/або за семестрами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Проводиться моніторинг навчальних курсів, що розроблені викладачами та розміщені на дистанційній платформі </a:t>
                      </a:r>
                      <a:r>
                        <a:rPr lang="en-US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Moodle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Результати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моніторингу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рекомендації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фіксуються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протоколі.</a:t>
                      </a:r>
                    </a:p>
                    <a:p>
                      <a:pPr algn="just"/>
                      <a:endParaRPr lang="uk-UA" sz="1400" b="0" i="1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5430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61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Основні завдання науково-методичних комісій спеціальностей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0D0C929A-475D-5B72-1495-C021CCA734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887026"/>
              </p:ext>
            </p:extLst>
          </p:nvPr>
        </p:nvGraphicFramePr>
        <p:xfrm>
          <a:off x="169450" y="447420"/>
          <a:ext cx="11853099" cy="568801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14764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107869119"/>
                    </a:ext>
                  </a:extLst>
                </a:gridCol>
                <a:gridCol w="6173268">
                  <a:extLst>
                    <a:ext uri="{9D8B030D-6E8A-4147-A177-3AD203B41FA5}">
                      <a16:colId xmlns:a16="http://schemas.microsoft.com/office/drawing/2014/main" val="3837766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Завдання НМК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Терміни виконання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Рекомендації щодо виконання поставлених завдань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4527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Планування розробки (оновлення) і розгляд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методичних матеріалів для проведення підсумкової атестації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здобувачів вищої освіти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потреби, не рідше одного разу на п’ять років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Проводиться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моніторинг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раніше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виданих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методичних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матеріалів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надаються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рекомендації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щодо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їх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оновлення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розроблення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 </a:t>
                      </a:r>
                    </a:p>
                    <a:p>
                      <a:pPr algn="just"/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Розглядаються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підготовлені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видання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методичні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матеріали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документи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супроводу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відповідно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до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Положення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навчально-методичне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забезпечення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освітнього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процесу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НТУ «ДП» та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Положення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про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видання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світ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інформаційно-методичного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забезпечення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освітнього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процесу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 НТУ «ДП».</a:t>
                      </a:r>
                    </a:p>
                    <a:p>
                      <a:pPr algn="just"/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Результати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розгляду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рекомендації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фіксуються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протоколі</a:t>
                      </a:r>
                      <a:endParaRPr lang="uk-UA" i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Планування розробки (оновлення) і розгляд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методичних рекомендацій 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 усіх видів практик за ОП спеціальності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uk-UA" sz="1400" b="0" i="1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Розробка рекомендацій щодо вдосконалення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методики організації самостійної роботи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здобувачів вищої освіти </a:t>
                      </a:r>
                      <a:endParaRPr lang="uk-UA" sz="1400" b="0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 початком навчального року та/або за семестрами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Проводиться моніторинг методичного забезпечення самостійної роботи здобувачів вищої освіти за видами навчальних робіт.</a:t>
                      </a:r>
                    </a:p>
                    <a:p>
                      <a:pPr algn="just"/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Розробляються рекомендації щодо покращення методики організації самостійної роботи здобувачів. </a:t>
                      </a:r>
                    </a:p>
                    <a:p>
                      <a:pPr algn="just"/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Результати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моніторингу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рекомендації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фіксуються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протоколі.</a:t>
                      </a:r>
                    </a:p>
                    <a:p>
                      <a:pPr algn="just"/>
                      <a:endParaRPr lang="uk-UA" sz="1400" b="0" i="1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5430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894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Основні завдання науково-методичних комісій спеціальностей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9450FE77-0DD8-3A0A-091F-B5AD163BEC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1757334"/>
              </p:ext>
            </p:extLst>
          </p:nvPr>
        </p:nvGraphicFramePr>
        <p:xfrm>
          <a:off x="169450" y="704595"/>
          <a:ext cx="11853099" cy="479437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14764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107869119"/>
                    </a:ext>
                  </a:extLst>
                </a:gridCol>
                <a:gridCol w="6173268">
                  <a:extLst>
                    <a:ext uri="{9D8B030D-6E8A-4147-A177-3AD203B41FA5}">
                      <a16:colId xmlns:a16="http://schemas.microsoft.com/office/drawing/2014/main" val="3837766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Завдання НМК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Терміни виконання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Рекомендації щодо виконання поставлених завдань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4527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Вивчення документів стосовно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підвищення кваліфікації науково-педагогічних працівників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університету та підготовка пропозицій до планів і програм підвищення кваліфікації з метою вдосконалення освітнього процесу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Щороку, наприкінці календарного року 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Проводиться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аналіз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планів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підвищення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кваліфікації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викладачів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кафедр,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забезпечують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освітній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процес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спеціальністю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освітньою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програмою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).</a:t>
                      </a:r>
                    </a:p>
                    <a:p>
                      <a:endParaRPr lang="uk-UA" sz="1800" i="1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Результати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аналізу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рекомендації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фіксуються</a:t>
                      </a:r>
                      <a:r>
                        <a:rPr lang="ru-RU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</a:t>
                      </a:r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протоколі</a:t>
                      </a:r>
                      <a:endParaRPr lang="uk-UA" i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Обговорення і схвалення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програм вступних випробувань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На вимогу приймальної комісії, у встановлені терміни</a:t>
                      </a:r>
                      <a:endParaRPr lang="LID4096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поданням відповідних кафедр розглядаються програми вступних випробувань, </a:t>
                      </a:r>
                      <a:r>
                        <a:rPr lang="uk-UA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 відображається у протоколах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633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Основні завдання науково-методичних комісій спеціальностей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9EE7E8A7-6617-CD0A-8E2A-AF8A0E5DA0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113788"/>
              </p:ext>
            </p:extLst>
          </p:nvPr>
        </p:nvGraphicFramePr>
        <p:xfrm>
          <a:off x="169450" y="704595"/>
          <a:ext cx="11853099" cy="414413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14764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107869119"/>
                    </a:ext>
                  </a:extLst>
                </a:gridCol>
                <a:gridCol w="6173268">
                  <a:extLst>
                    <a:ext uri="{9D8B030D-6E8A-4147-A177-3AD203B41FA5}">
                      <a16:colId xmlns:a16="http://schemas.microsoft.com/office/drawing/2014/main" val="3837766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Завдання НМК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Терміни виконання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Рекомендації щодо виконання поставлених завдань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4527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Аналіз нових педагогічних технологій і методів навчання та розробка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методик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щодо їх упровадження під час реалізації освітнього процесу за ОП спеціальності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Постійно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Проводиться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аналіз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 запровадження рекомендацій</a:t>
                      </a:r>
                      <a:endParaRPr lang="uk-UA" i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Аналіз та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перезарахування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результатів навчання, отриманих за неформальною освітою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потреби, у разі залучення до процедури визнання результатів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процедурою, відповідно до Положення про визнання в Національному технічному університеті «Дніпровська політехніка» результатів навчання, набутих у неформальній та/або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інформальній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освіті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705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Основні завдання науково-методичних комісій спеціальностей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EA61AABB-F223-1961-D852-60381F6D2D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272670"/>
              </p:ext>
            </p:extLst>
          </p:nvPr>
        </p:nvGraphicFramePr>
        <p:xfrm>
          <a:off x="169450" y="704595"/>
          <a:ext cx="11853099" cy="3241739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14764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107869119"/>
                    </a:ext>
                  </a:extLst>
                </a:gridCol>
                <a:gridCol w="6173268">
                  <a:extLst>
                    <a:ext uri="{9D8B030D-6E8A-4147-A177-3AD203B41FA5}">
                      <a16:colId xmlns:a16="http://schemas.microsoft.com/office/drawing/2014/main" val="3837766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Завдання НМК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Терміни виконання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Рекомендації щодо виконання поставлених завдань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4527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Підготовка питань з освітньої та науково-методичної діяльності для розгляду на засіданні вченої ради факультету (навчально-наукового інституту)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потреби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Розгляд питань фіксується у протоколах</a:t>
                      </a:r>
                      <a:endParaRPr lang="uk-UA" i="1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Організація методичних семінарів і науково-методичних конференцій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 потреби</a:t>
                      </a: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Складається план проведення методичних семінарів і науково-методичних конференцій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38680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Акредитація освітніх програм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9B8AF861-8309-4708-EBED-94ECB88A64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793868"/>
              </p:ext>
            </p:extLst>
          </p:nvPr>
        </p:nvGraphicFramePr>
        <p:xfrm>
          <a:off x="145472" y="695705"/>
          <a:ext cx="11901057" cy="531266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72043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604654">
                  <a:extLst>
                    <a:ext uri="{9D8B030D-6E8A-4147-A177-3AD203B41FA5}">
                      <a16:colId xmlns:a16="http://schemas.microsoft.com/office/drawing/2014/main" val="4170704426"/>
                    </a:ext>
                  </a:extLst>
                </a:gridCol>
                <a:gridCol w="3934692">
                  <a:extLst>
                    <a:ext uri="{9D8B030D-6E8A-4147-A177-3AD203B41FA5}">
                      <a16:colId xmlns:a16="http://schemas.microsoft.com/office/drawing/2014/main" val="1138117330"/>
                    </a:ext>
                  </a:extLst>
                </a:gridCol>
                <a:gridCol w="4641275">
                  <a:extLst>
                    <a:ext uri="{9D8B030D-6E8A-4147-A177-3AD203B41FA5}">
                      <a16:colId xmlns:a16="http://schemas.microsoft.com/office/drawing/2014/main" val="4247227671"/>
                    </a:ext>
                  </a:extLst>
                </a:gridCol>
              </a:tblGrid>
              <a:tr h="423443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№ з/п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Підкритерії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Що необхідно врахувати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Обґрунтування та документи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516991">
                <a:tc gridSpan="4">
                  <a:txBody>
                    <a:bodyPr/>
                    <a:lstStyle/>
                    <a:p>
                      <a:pPr algn="ctr"/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Критерій 1. Проектування та цілі освітньої програми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  <a:tr h="43550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1.2.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Цілі освітньої програми та програмні результати навчання визначаються з урахуванням позицій та потреб заінтересованих сторін: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здобувачі  вищої освіти;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випускники;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роботодавці;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академічна спільнота;</a:t>
                      </a:r>
                    </a:p>
                    <a:p>
                      <a:pPr marL="285750" indent="-28575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інші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</a:t>
                      </a:r>
                      <a:r>
                        <a:rPr lang="ru-RU" sz="14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стейкхолдери</a:t>
                      </a:r>
                      <a:r>
                        <a:rPr lang="ru-RU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.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1. Оновлювати ОП.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2. До складу робочих груп включати здобувачів.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3. На засідання НМК зі спеціальності, засідання кафедри,  </a:t>
                      </a:r>
                      <a:r>
                        <a:rPr lang="uk-UA" sz="140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Вч</a:t>
                      </a: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еної ради  факультету (навчально-наукового інституту),  де обговорюється ОП, запрошувати роботодавців, здобувачів, інших </a:t>
                      </a:r>
                      <a:r>
                        <a:rPr lang="uk-UA" sz="1400" b="0" dirty="0" err="1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стейкхолдерів</a:t>
                      </a: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.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u="none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Оформляти протоколи таких засідань із зазначенням пропозицій стейкхолдерів.</a:t>
                      </a:r>
                      <a:endParaRPr lang="ru-RU" sz="1400" b="1" u="none" dirty="0">
                        <a:solidFill>
                          <a:srgbClr val="FF0000"/>
                        </a:solidFill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4. На офіційному сайті університету оприлюднювати </a:t>
                      </a:r>
                      <a:r>
                        <a:rPr lang="uk-UA" sz="1400" b="0" dirty="0" err="1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проєкти</a:t>
                      </a: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ОП  з метою їх громадського обговорення </a:t>
                      </a:r>
                      <a:r>
                        <a:rPr lang="en-US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  <a:hlinkClick r:id="rId2"/>
                        </a:rPr>
                        <a:t>https://www.nmu.org.ua/ua/study/eduprogdisc.php</a:t>
                      </a: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.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2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1</a:t>
                      </a: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.Положення про навчально-методичне забезпечення освітнього процесу НТУ «ДП»</a:t>
                      </a:r>
                      <a:r>
                        <a:rPr lang="en-US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</a:t>
                      </a:r>
                      <a:r>
                        <a:rPr lang="en-US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  <a:hlinkClick r:id="rId3"/>
                        </a:rPr>
                        <a:t>http://surl.li/dnige</a:t>
                      </a: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.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2 Рецензії стейкхолдерів на ОП.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3.Витяги з протоколів засідань НМК спеціальності,  кафедри, вченої ради факультету (навчально-наукового інституту), де обговорювалася ОП.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4. На зустрічах з експертною групою  під час акредитації мають бути </a:t>
                      </a: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присутніми роботодавці, які повинні підтвердити свою участь у розробці (перегляді) ОП і продемонструвати, які саме пропозиції вони надавали.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5.На зустрічах з експертною групою мають бути </a:t>
                      </a: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присутні здобувачі, які повинні підтвердити свою участь в обговоренні ОП та  вказати, які пропозиції щодо її  удосконалення вони надавали</a:t>
                      </a: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.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6475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78241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Акредитація освітніх програм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3AC1B127-0C87-D6F1-0373-740D5769D6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0293109"/>
              </p:ext>
            </p:extLst>
          </p:nvPr>
        </p:nvGraphicFramePr>
        <p:xfrm>
          <a:off x="145472" y="731922"/>
          <a:ext cx="11901056" cy="424228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72043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445328">
                  <a:extLst>
                    <a:ext uri="{9D8B030D-6E8A-4147-A177-3AD203B41FA5}">
                      <a16:colId xmlns:a16="http://schemas.microsoft.com/office/drawing/2014/main" val="4170704426"/>
                    </a:ext>
                  </a:extLst>
                </a:gridCol>
                <a:gridCol w="4253346">
                  <a:extLst>
                    <a:ext uri="{9D8B030D-6E8A-4147-A177-3AD203B41FA5}">
                      <a16:colId xmlns:a16="http://schemas.microsoft.com/office/drawing/2014/main" val="2382816387"/>
                    </a:ext>
                  </a:extLst>
                </a:gridCol>
                <a:gridCol w="4481946">
                  <a:extLst>
                    <a:ext uri="{9D8B030D-6E8A-4147-A177-3AD203B41FA5}">
                      <a16:colId xmlns:a16="http://schemas.microsoft.com/office/drawing/2014/main" val="384953491"/>
                    </a:ext>
                  </a:extLst>
                </a:gridCol>
              </a:tblGrid>
              <a:tr h="345109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№ з/п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Підкритерії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Що необхідно враховувати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Обґрунтування </a:t>
                      </a:r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та документи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345109">
                <a:tc gridSpan="4">
                  <a:txBody>
                    <a:bodyPr/>
                    <a:lstStyle/>
                    <a:p>
                      <a:pPr algn="ctr"/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j-lt"/>
                          <a:ea typeface="+mn-ea"/>
                          <a:cs typeface="+mn-cs"/>
                        </a:rPr>
                        <a:t>Критерій 8. Внутрішнє забезпечення якості освітньої програми</a:t>
                      </a:r>
                      <a:endParaRPr lang="uk-UA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j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  <a:tr h="35107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8.3.</a:t>
                      </a:r>
                      <a:endParaRPr lang="ru-RU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Продемонструйте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із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посиланням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на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конкретні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приклади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як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здобувачі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вищої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освіти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залучені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процесу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періодичного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перегляду ОП та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інших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процедур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забезпечення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її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якості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а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їх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позиція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береться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до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уваги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noProof="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під</a:t>
                      </a:r>
                      <a:r>
                        <a:rPr lang="ru-RU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час перегляду ОП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Залучення здобувачів вищої освіти до розробки і перегляду освітніх програм. </a:t>
                      </a: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Наявність рішень про перегляд та оновлення ОП за результатами отримання зворотного зв’язку від здобувачів вищої освіти</a:t>
                      </a:r>
                      <a:r>
                        <a:rPr lang="uk-UA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Результати опитування здобувачів вищої освіти. </a:t>
                      </a:r>
                      <a:endParaRPr lang="ru-RU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Документальне підтвердження участі здобувачів освіти та студентського самоврядування у процедурах внутрішнього забезпечення якості ОП </a:t>
                      </a: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(витяги із протоколів засідань НМК спеціальності, кафедри, вченої ради факультету (навчально-наукового інституту) тощо, де обговорювалися пропозиції </a:t>
                      </a:r>
                      <a:r>
                        <a:rPr lang="uk-UA" sz="14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стейкхолдерів</a:t>
                      </a: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зокрема здобувачів вищої освіти, щодо змін в ОП)</a:t>
                      </a:r>
                      <a:r>
                        <a:rPr lang="uk-UA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78740"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1113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Акредитація освітніх програм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CA28D562-5F1C-121D-D6B8-D8E0311709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6556822"/>
              </p:ext>
            </p:extLst>
          </p:nvPr>
        </p:nvGraphicFramePr>
        <p:xfrm>
          <a:off x="145472" y="409606"/>
          <a:ext cx="11901056" cy="5115396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72043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445328">
                  <a:extLst>
                    <a:ext uri="{9D8B030D-6E8A-4147-A177-3AD203B41FA5}">
                      <a16:colId xmlns:a16="http://schemas.microsoft.com/office/drawing/2014/main" val="4170704426"/>
                    </a:ext>
                  </a:extLst>
                </a:gridCol>
                <a:gridCol w="4253346">
                  <a:extLst>
                    <a:ext uri="{9D8B030D-6E8A-4147-A177-3AD203B41FA5}">
                      <a16:colId xmlns:a16="http://schemas.microsoft.com/office/drawing/2014/main" val="2382816387"/>
                    </a:ext>
                  </a:extLst>
                </a:gridCol>
                <a:gridCol w="4481946">
                  <a:extLst>
                    <a:ext uri="{9D8B030D-6E8A-4147-A177-3AD203B41FA5}">
                      <a16:colId xmlns:a16="http://schemas.microsoft.com/office/drawing/2014/main" val="384953491"/>
                    </a:ext>
                  </a:extLst>
                </a:gridCol>
              </a:tblGrid>
              <a:tr h="512344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№ з/п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Підкритерії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Що потрібно врахувати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Обґрунтування та документи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17893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8.5.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Роботодавці безпосередньо та/або через свої об’єднання залучені до процесу періодичного перегляду ОП та інших процедур забезпечення її якості як партнери.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Залученість роботодавців безпосередньо </a:t>
                      </a: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або через свої об’єднання </a:t>
                      </a: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 процесу періодичного перегляду ОП та інших процедур забезпечення її якості.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Документальне підтвердження участі роботодавців безпосередньо або через свої об’єднання у процедурах внутрішнього забезпечення якості ОП </a:t>
                      </a: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(витяги із протоколів засідань НМК спеціальності, кафедри, вченої ради факультету (навчально-наукового інституту) тощо, де обговорювалися пропозиції </a:t>
                      </a:r>
                      <a:r>
                        <a:rPr lang="uk-UA" sz="1400" b="1" dirty="0" err="1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стейкхолдерів</a:t>
                      </a: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, зокрема роботодавців, щодо змін в ОП)</a:t>
                      </a:r>
                      <a:r>
                        <a:rPr lang="uk-UA" sz="14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58445" algn="l"/>
                        </a:tabLst>
                      </a:pP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8740"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  <a:tr h="189868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8.6.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Наявна практика збирання, аналізу та врахування інформації щодо кар’єрного шляху випускників освітньої програми.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Наявність інформації щодо кар’єрного шляху випускників (база даних випускників). </a:t>
                      </a: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Наявність рішень про оновлення ОП за результатами отримання зворотного зв’язку від випускників.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Документи та інші матеріали, які демонструють наявність практики збирання інформації щодо кар’єрного шляху випускників.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58445" algn="l"/>
                        </a:tabLst>
                      </a:pPr>
                      <a:r>
                        <a:rPr lang="uk-UA" sz="14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Документальне підтвердження участі випускників у процедурах внутрішнього забезпечення якості ОП. </a:t>
                      </a:r>
                      <a:endParaRPr lang="ru-RU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Результати опитування випускників.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Асоціація випускників НГУ 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https://www.nmu.org.ua/ua/content/about_to/vipusknikam/</a:t>
                      </a: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6475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1850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Акредитація освітніх програм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0BD7ED37-F441-7A12-65AD-DDF469A10C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253359"/>
              </p:ext>
            </p:extLst>
          </p:nvPr>
        </p:nvGraphicFramePr>
        <p:xfrm>
          <a:off x="145472" y="650529"/>
          <a:ext cx="11901056" cy="474903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72043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445328">
                  <a:extLst>
                    <a:ext uri="{9D8B030D-6E8A-4147-A177-3AD203B41FA5}">
                      <a16:colId xmlns:a16="http://schemas.microsoft.com/office/drawing/2014/main" val="4170704426"/>
                    </a:ext>
                  </a:extLst>
                </a:gridCol>
                <a:gridCol w="4253346">
                  <a:extLst>
                    <a:ext uri="{9D8B030D-6E8A-4147-A177-3AD203B41FA5}">
                      <a16:colId xmlns:a16="http://schemas.microsoft.com/office/drawing/2014/main" val="2382816387"/>
                    </a:ext>
                  </a:extLst>
                </a:gridCol>
                <a:gridCol w="4481946">
                  <a:extLst>
                    <a:ext uri="{9D8B030D-6E8A-4147-A177-3AD203B41FA5}">
                      <a16:colId xmlns:a16="http://schemas.microsoft.com/office/drawing/2014/main" val="384953491"/>
                    </a:ext>
                  </a:extLst>
                </a:gridCol>
              </a:tblGrid>
              <a:tr h="358741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№ з/п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Підкритерії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Що потрібно врахувати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Обґрунтування та документи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15574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8.7.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Результати зовнішнього забезпечення якості вищої освіти (зокрема, зауваження та пропозиції, сформульовані під час попередніх акредитацій), беруться до уваги під час перегляду освітньої програми.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Урахування зауважень та пропозицій, сформульованих під час попередніх акредитацій при перегляді ОП (або під час акредитацій інших ОП ЗВО).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Документальне підтвердження врахування зауважень і пропозицій, сформульованих під час попередніх акредитацій при перегляді ОП.</a:t>
                      </a:r>
                    </a:p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Матеріали щодо акредитації ОП НТУ «ДП» (відомості </a:t>
                      </a:r>
                      <a:r>
                        <a:rPr lang="uk-UA" sz="1400" dirty="0" err="1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самооцінювання</a:t>
                      </a: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звіти ЕГ, висновки ГЕР, рішення НАЗЯВО) 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2"/>
                        </a:rPr>
                        <a:t>https://www.nmu.org.ua/activity/accreditation/</a:t>
                      </a: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  <a:tr h="153281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8.8.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noProof="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Учасники академічної спільноти змістовно залучені до процедур внутрішнього забезпечення якості ОП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Змістовна залученість учасників академічної спільноти до процедур забезпечення якості ОП.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Оптимальна реалізація ОП завдяки взаємодії структурних підрозділів у контексті здійснення процесів і процедур внутрішнього забезпечення якості освіти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Результати опитування НПП.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Документальне підтвердження взаємодії структурних підрозділів у контексті здійснення процесів і процедур внутрішнього забезпечення якості освіти</a:t>
                      </a:r>
                    </a:p>
                    <a:p>
                      <a:pPr marL="0" lv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Сертифікат на систему управління якістю НТУ «ДП» </a:t>
                      </a:r>
                      <a:r>
                        <a:rPr lang="en-US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https://www.nmu.org.ua/ua/content/infrastructure/structural_divisions/Internal_quality_higher_education/ISO%209001/</a:t>
                      </a: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78740" algn="l">
                        <a:lnSpc>
                          <a:spcPct val="107000"/>
                        </a:lnSpc>
                        <a:spcAft>
                          <a:spcPts val="800"/>
                        </a:spcAft>
                        <a:tabLst>
                          <a:tab pos="258445" algn="l"/>
                        </a:tabLs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64751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3571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Акредитація освітніх програм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044F3018-41A6-DCFD-DF34-08ACB09226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572441"/>
              </p:ext>
            </p:extLst>
          </p:nvPr>
        </p:nvGraphicFramePr>
        <p:xfrm>
          <a:off x="145472" y="582814"/>
          <a:ext cx="11938676" cy="385094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722713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453057">
                  <a:extLst>
                    <a:ext uri="{9D8B030D-6E8A-4147-A177-3AD203B41FA5}">
                      <a16:colId xmlns:a16="http://schemas.microsoft.com/office/drawing/2014/main" val="4170704426"/>
                    </a:ext>
                  </a:extLst>
                </a:gridCol>
                <a:gridCol w="4266792">
                  <a:extLst>
                    <a:ext uri="{9D8B030D-6E8A-4147-A177-3AD203B41FA5}">
                      <a16:colId xmlns:a16="http://schemas.microsoft.com/office/drawing/2014/main" val="2382816387"/>
                    </a:ext>
                  </a:extLst>
                </a:gridCol>
                <a:gridCol w="4496114">
                  <a:extLst>
                    <a:ext uri="{9D8B030D-6E8A-4147-A177-3AD203B41FA5}">
                      <a16:colId xmlns:a16="http://schemas.microsoft.com/office/drawing/2014/main" val="384953491"/>
                    </a:ext>
                  </a:extLst>
                </a:gridCol>
              </a:tblGrid>
              <a:tr h="369438">
                <a:tc>
                  <a:txBody>
                    <a:bodyPr/>
                    <a:lstStyle/>
                    <a:p>
                      <a:pPr algn="ctr"/>
                      <a:r>
                        <a:rPr lang="uk-UA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№ з/п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 err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Підкритерії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Що необхідно враховувати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Обґрунтування та документи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369438">
                <a:tc gridSpan="4">
                  <a:txBody>
                    <a:bodyPr/>
                    <a:lstStyle/>
                    <a:p>
                      <a:pPr algn="ctr"/>
                      <a:r>
                        <a:rPr lang="uk-UA" sz="1800" b="1" kern="1200" noProof="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Критерій 4. Навчання і викладання за освітньою програмою</a:t>
                      </a:r>
                      <a:endParaRPr lang="uk-UA" noProof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  <a:tr h="29583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4.6.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Педагогічні,</a:t>
                      </a:r>
                      <a:r>
                        <a:rPr lang="uk-UA" sz="1400" spc="15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науково-педагогічні,</a:t>
                      </a:r>
                      <a:r>
                        <a:rPr lang="uk-UA" sz="1400" spc="15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наукові</a:t>
                      </a:r>
                      <a:r>
                        <a:rPr lang="uk-UA" sz="1400" spc="15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працівники</a:t>
                      </a:r>
                      <a:r>
                        <a:rPr lang="uk-UA" sz="1400" spc="15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(далі</a:t>
                      </a:r>
                      <a:r>
                        <a:rPr lang="uk-UA" sz="1400" spc="15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uk-UA" sz="1400" spc="15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викладачі)</a:t>
                      </a:r>
                      <a:r>
                        <a:rPr lang="uk-UA" sz="1400" spc="15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оновлюють</a:t>
                      </a:r>
                      <a:r>
                        <a:rPr lang="uk-UA" sz="1400" spc="15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зміст</a:t>
                      </a:r>
                      <a:r>
                        <a:rPr lang="uk-UA" sz="1400" spc="16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освіти</a:t>
                      </a:r>
                      <a:r>
                        <a:rPr lang="uk-UA" sz="1400" spc="-23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на основі</a:t>
                      </a:r>
                      <a:r>
                        <a:rPr lang="uk-UA" sz="1400" spc="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наукових</a:t>
                      </a:r>
                      <a:r>
                        <a:rPr lang="uk-UA" sz="1400" spc="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досягнень і</a:t>
                      </a:r>
                      <a:r>
                        <a:rPr lang="uk-UA" sz="1400" spc="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сучасних</a:t>
                      </a:r>
                      <a:r>
                        <a:rPr lang="uk-UA" sz="1400" spc="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практик</a:t>
                      </a:r>
                      <a:r>
                        <a:rPr lang="uk-UA" sz="1400" spc="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у відповідній</a:t>
                      </a:r>
                      <a:r>
                        <a:rPr lang="uk-UA" sz="1400" spc="5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400" dirty="0">
                          <a:effectLst/>
                          <a:latin typeface="+mn-lt"/>
                          <a:ea typeface="Georgia" panose="02040502050405020303" pitchFamily="18" charset="0"/>
                          <a:cs typeface="Times New Roman" panose="02020603050405020304" pitchFamily="18" charset="0"/>
                        </a:rPr>
                        <a:t>галузі.</a:t>
                      </a:r>
                      <a:endParaRPr lang="ru-RU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1.Перегляд РП  здійснюється щорічно. </a:t>
                      </a: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Викладач має навести зміни, які відбулися в його дисципліні на основі наукових досягнень.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</a:t>
                      </a: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Викладачі  повинні мати наукові публікації, в тому числі в контексті дисциплін, які вони викладають.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Викладачі повинні систематично підвищувати кваліфікацію в контексті дисциплін, які вони викладають. 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ct val="107000"/>
                        </a:lnSpc>
                        <a:buFont typeface="+mj-lt"/>
                        <a:buNone/>
                        <a:tabLst>
                          <a:tab pos="174625" algn="l"/>
                        </a:tabLs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На зустрічах з ЕГ викладачі повинні продемонструвати, які саме новітні наукові здобутки вони використали, в яких дисциплінах, </a:t>
                      </a:r>
                      <a:r>
                        <a:rPr lang="uk-UA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за якими темами.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l">
                        <a:lnSpc>
                          <a:spcPct val="107000"/>
                        </a:lnSpc>
                        <a:buFont typeface="+mj-lt"/>
                        <a:buNone/>
                        <a:tabLst>
                          <a:tab pos="174625" algn="l"/>
                        </a:tabLs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Документи, що підтверджують підвищення кваліфікації.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l">
                        <a:lnSpc>
                          <a:spcPct val="107000"/>
                        </a:lnSpc>
                        <a:buFont typeface="+mj-lt"/>
                        <a:buNone/>
                        <a:tabLst>
                          <a:tab pos="174625" algn="l"/>
                        </a:tabLst>
                      </a:pP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Публікації НПП за останні 5 років. Посилання на профілі у наукометричних базах та/або списком.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None/>
                        <a:tabLst>
                          <a:tab pos="174625" algn="l"/>
                        </a:tabLst>
                      </a:pPr>
                      <a:r>
                        <a:rPr lang="uk-UA" sz="16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Протоколи засідань кафедр, НМК зі спеціальності, де обговорювались зміни у робочих програмах</a:t>
                      </a:r>
                      <a:r>
                        <a:rPr lang="uk-UA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4616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Науково-методичні комісії спеціальностей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443689" y="440831"/>
            <a:ext cx="11051403" cy="65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Науково-методична комісія спеціальності (НМК) </a:t>
            </a:r>
            <a:r>
              <a:rPr lang="uk-UA" sz="2400" dirty="0"/>
              <a:t>– це постійно діючий консультативно-дорадчий орган, який визначає головні напрями науково-методичної роботи щодо підвищення ефективності та якості вищої освіти й удосконалення навчально-виховного процесу з урахуванням провідного світового та вітчизняного досвіду, європейських стандартів вищої освіти, а також впровадження інноваційних освітніх технологій.</a:t>
            </a:r>
            <a:endParaRPr lang="uk-UA" sz="2400" dirty="0">
              <a:solidFill>
                <a:srgbClr val="0000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endParaRPr lang="uk-UA" sz="18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Aptos" panose="020B0004020202020204" pitchFamily="34" charset="0"/>
            </a:endParaRPr>
          </a:p>
          <a:p>
            <a:pPr algn="just"/>
            <a:r>
              <a:rPr lang="uk-UA" sz="2400" dirty="0"/>
              <a:t>У своїй роботі НМК керується ПОЛОЖЕННЯМ про науково-методичні комісії спеціальностей Національного технічного університету «Дніпровська політехніка» </a:t>
            </a:r>
            <a:r>
              <a:rPr lang="en-US" sz="2400" dirty="0">
                <a:hlinkClick r:id="rId2"/>
              </a:rPr>
              <a:t>http://surl.li/aplxq</a:t>
            </a:r>
            <a:r>
              <a:rPr lang="ru-RU" sz="2400" dirty="0"/>
              <a:t>,</a:t>
            </a:r>
            <a:r>
              <a:rPr lang="uk-UA" sz="2400" dirty="0"/>
              <a:t> а також: Законами України «Про освіту», «Про вищу освіту», Постановами, розпорядженнями Кабінету Міністрів України, нормативними актами та рекомендаціями Міністерства освіти і науки України та Національного агентства із забезпечення якості вищої освіти, Статутом НТУ «ДП», Стратегією розвитку НТУ «ДП», наказами і розпорядженнями ректора НТУ «ДП» та іншими чинними нормативними документами НТУ «ДП».</a:t>
            </a:r>
          </a:p>
          <a:p>
            <a:pPr algn="just"/>
            <a:endParaRPr lang="uk-UA" sz="2400" dirty="0">
              <a:solidFill>
                <a:srgbClr val="0000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algn="just"/>
            <a:endParaRPr lang="uk-UA" sz="20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9141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176213" y="220663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5" name="Текст 1">
            <a:extLst>
              <a:ext uri="{FF2B5EF4-FFF2-40B4-BE49-F238E27FC236}">
                <a16:creationId xmlns:a16="http://schemas.microsoft.com/office/drawing/2014/main" id="{5FEC8BF1-73F8-4A8F-B6B1-8AC670CEEA76}"/>
              </a:ext>
            </a:extLst>
          </p:cNvPr>
          <p:cNvSpPr txBox="1">
            <a:spLocks/>
          </p:cNvSpPr>
          <p:nvPr/>
        </p:nvSpPr>
        <p:spPr bwMode="auto">
          <a:xfrm>
            <a:off x="739613" y="220663"/>
            <a:ext cx="11817350" cy="3683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eaLnBrk="1" hangingPunct="1"/>
            <a:r>
              <a:rPr lang="ru-RU" dirty="0"/>
              <a:t>		                    		</a:t>
            </a:r>
            <a:endParaRPr lang="uk-UA" sz="2000" dirty="0"/>
          </a:p>
        </p:txBody>
      </p:sp>
      <p:sp>
        <p:nvSpPr>
          <p:cNvPr id="9" name="Текст 1">
            <a:extLst>
              <a:ext uri="{FF2B5EF4-FFF2-40B4-BE49-F238E27FC236}">
                <a16:creationId xmlns:a16="http://schemas.microsoft.com/office/drawing/2014/main" id="{76B5E64D-D5C4-4486-AC3B-BF3BADD4D24D}"/>
              </a:ext>
            </a:extLst>
          </p:cNvPr>
          <p:cNvSpPr txBox="1">
            <a:spLocks/>
          </p:cNvSpPr>
          <p:nvPr/>
        </p:nvSpPr>
        <p:spPr bwMode="auto">
          <a:xfrm>
            <a:off x="492619" y="1930498"/>
            <a:ext cx="11699381" cy="269739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i="1" dirty="0">
                <a:solidFill>
                  <a:schemeClr val="accent2"/>
                </a:solidFill>
              </a:rPr>
              <a:t>ВСЕ БУДЕ УКРАЇНА!!!</a:t>
            </a: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Хай Вам щастить! </a:t>
            </a:r>
          </a:p>
          <a:p>
            <a:pPr algn="ctr"/>
            <a:endParaRPr lang="uk-UA" b="0" i="1" dirty="0">
              <a:solidFill>
                <a:schemeClr val="accent2"/>
              </a:solidFill>
            </a:endParaRP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Із запитаннями та побажаннями просимо звертатися  </a:t>
            </a:r>
          </a:p>
          <a:p>
            <a:pPr algn="ctr"/>
            <a:r>
              <a:rPr lang="uk-UA" b="0" i="1" dirty="0">
                <a:solidFill>
                  <a:schemeClr val="accent2"/>
                </a:solidFill>
              </a:rPr>
              <a:t>до  навчально-методичного відділу</a:t>
            </a:r>
            <a:endParaRPr lang="ru-RU" b="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42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Текст 1"/>
          <p:cNvSpPr>
            <a:spLocks noGrp="1"/>
          </p:cNvSpPr>
          <p:nvPr>
            <p:ph type="body" sz="quarter" idx="10"/>
          </p:nvPr>
        </p:nvSpPr>
        <p:spPr bwMode="auto">
          <a:xfrm>
            <a:off x="88490" y="62010"/>
            <a:ext cx="11817350" cy="46980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dirty="0"/>
              <a:t>			                    		</a:t>
            </a:r>
            <a:endParaRPr lang="uk-UA" sz="2000" dirty="0"/>
          </a:p>
        </p:txBody>
      </p:sp>
      <p:sp>
        <p:nvSpPr>
          <p:cNvPr id="11266" name="TextBox 3"/>
          <p:cNvSpPr txBox="1">
            <a:spLocks noChangeArrowheads="1"/>
          </p:cNvSpPr>
          <p:nvPr/>
        </p:nvSpPr>
        <p:spPr bwMode="auto">
          <a:xfrm>
            <a:off x="11458575" y="6326188"/>
            <a:ext cx="741363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/>
              <a:t>2</a:t>
            </a:r>
            <a:endParaRPr lang="uk-UA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07124" y="686434"/>
            <a:ext cx="11177752" cy="610955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lnSpc>
                <a:spcPct val="110000"/>
              </a:lnSpc>
            </a:pPr>
            <a:r>
              <a:rPr lang="uk-UA" sz="2400" b="1" dirty="0">
                <a:latin typeface="Arial" charset="0"/>
                <a:ea typeface="+mn-ea"/>
                <a:cs typeface="+mn-cs"/>
              </a:rPr>
              <a:t>До складу НМК можуть включатися: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uk-UA" sz="2400" dirty="0">
                <a:latin typeface="Arial" charset="0"/>
                <a:ea typeface="+mn-ea"/>
                <a:cs typeface="+mn-cs"/>
              </a:rPr>
              <a:t>завідувачі випускових кафедр; 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uk-UA" sz="2400" dirty="0">
                <a:latin typeface="Arial" charset="0"/>
                <a:ea typeface="+mn-ea"/>
                <a:cs typeface="+mn-cs"/>
              </a:rPr>
              <a:t>гаранти освітніх програм; </a:t>
            </a: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ü"/>
            </a:pPr>
            <a:r>
              <a:rPr lang="uk-UA" sz="2400" dirty="0">
                <a:latin typeface="Arial" charset="0"/>
                <a:ea typeface="+mn-ea"/>
                <a:cs typeface="+mn-cs"/>
              </a:rPr>
              <a:t>науково-педагогічні працівники, які мають досвід і значні особисті досягнення у навчальній та методичній роботі за відповідними спеціальностями або безпосередньо задіяні в реалізації освітнього процесу за освітніми програмами спеціальності. </a:t>
            </a:r>
          </a:p>
          <a:p>
            <a:pPr algn="just">
              <a:lnSpc>
                <a:spcPct val="110000"/>
              </a:lnSpc>
            </a:pPr>
            <a:endParaRPr lang="uk-UA" sz="2400" dirty="0">
              <a:latin typeface="Arial" charset="0"/>
              <a:ea typeface="+mn-ea"/>
              <a:cs typeface="+mn-cs"/>
            </a:endParaRPr>
          </a:p>
          <a:p>
            <a:pPr algn="just">
              <a:lnSpc>
                <a:spcPct val="110000"/>
              </a:lnSpc>
            </a:pPr>
            <a:r>
              <a:rPr lang="uk-UA" sz="2400" dirty="0">
                <a:latin typeface="Arial" charset="0"/>
                <a:ea typeface="+mn-ea"/>
                <a:cs typeface="+mn-cs"/>
              </a:rPr>
              <a:t>З метою врахування думки </a:t>
            </a:r>
            <a:r>
              <a:rPr lang="uk-UA" sz="2400" b="1" dirty="0">
                <a:latin typeface="Arial" charset="0"/>
                <a:ea typeface="+mn-ea"/>
                <a:cs typeface="+mn-cs"/>
              </a:rPr>
              <a:t>здобувачів вищої освіти, представників роботодавців, інших </a:t>
            </a:r>
            <a:r>
              <a:rPr lang="uk-UA" sz="2400" b="1" dirty="0" err="1">
                <a:latin typeface="Arial" charset="0"/>
                <a:ea typeface="+mn-ea"/>
                <a:cs typeface="+mn-cs"/>
              </a:rPr>
              <a:t>стейкхолдерів</a:t>
            </a:r>
            <a:r>
              <a:rPr lang="uk-UA" sz="2400" dirty="0">
                <a:latin typeface="Arial" charset="0"/>
                <a:ea typeface="+mn-ea"/>
                <a:cs typeface="+mn-cs"/>
              </a:rPr>
              <a:t> стосовно організації освітнього процесу, складових методичного забезпечення, </a:t>
            </a:r>
            <a:r>
              <a:rPr lang="uk-UA" sz="2400" b="1" dirty="0">
                <a:latin typeface="Arial" charset="0"/>
                <a:ea typeface="+mn-ea"/>
                <a:cs typeface="+mn-cs"/>
              </a:rPr>
              <a:t>вони можуть включатися до складу НМК або запрошуватися на окремі засідання НМК</a:t>
            </a:r>
            <a:r>
              <a:rPr lang="uk-UA" sz="2400" dirty="0">
                <a:latin typeface="Arial" charset="0"/>
                <a:ea typeface="+mn-ea"/>
                <a:cs typeface="+mn-cs"/>
              </a:rPr>
              <a:t>.</a:t>
            </a:r>
          </a:p>
        </p:txBody>
      </p:sp>
      <p:sp>
        <p:nvSpPr>
          <p:cNvPr id="6" name="Текст 1">
            <a:extLst>
              <a:ext uri="{FF2B5EF4-FFF2-40B4-BE49-F238E27FC236}">
                <a16:creationId xmlns:a16="http://schemas.microsoft.com/office/drawing/2014/main" id="{59CBB1CF-C9E3-4252-B8A4-8A3E6A83B463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Науково-методичні комісії спеціальностей</a:t>
            </a:r>
          </a:p>
        </p:txBody>
      </p:sp>
    </p:spTree>
    <p:extLst>
      <p:ext uri="{BB962C8B-B14F-4D97-AF65-F5344CB8AC3E}">
        <p14:creationId xmlns:p14="http://schemas.microsoft.com/office/powerpoint/2010/main" val="3010546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282205EB-7FE5-4F8D-9943-E59A1671536F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Науково-методичні комісії спеціальностей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D774D0F-ACBA-4B4B-A68F-E5F47EF68E9E}"/>
              </a:ext>
            </a:extLst>
          </p:cNvPr>
          <p:cNvSpPr/>
          <p:nvPr/>
        </p:nvSpPr>
        <p:spPr>
          <a:xfrm>
            <a:off x="570298" y="487025"/>
            <a:ext cx="11051403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sz="2400" b="1" dirty="0"/>
              <a:t>Склад НМК, як правило, формується на кожен навчальний рік.</a:t>
            </a:r>
            <a:r>
              <a:rPr lang="uk-UA" sz="2400" dirty="0"/>
              <a:t> Пропозиції щодо персонального складу НМК надаються завідувачами випускових кафедр за погодженням деканів факультетів (директорів навчально-наукових інститутів) </a:t>
            </a:r>
            <a:r>
              <a:rPr lang="uk-UA" sz="2400" b="1" dirty="0"/>
              <a:t>для їх затвердження на поточний навчальний рік наказом ректора</a:t>
            </a:r>
            <a:r>
              <a:rPr lang="uk-UA" sz="2400" dirty="0"/>
              <a:t>.</a:t>
            </a:r>
          </a:p>
          <a:p>
            <a:pPr algn="just"/>
            <a:r>
              <a:rPr lang="uk-UA" sz="2400" dirty="0"/>
              <a:t>Склад НМК спеціальностей університету оприлюднюється на сайті університету </a:t>
            </a:r>
            <a:r>
              <a:rPr lang="en-US" sz="2400" dirty="0">
                <a:hlinkClick r:id="rId2"/>
              </a:rPr>
              <a:t>http://surl.li/svvkh</a:t>
            </a:r>
            <a:r>
              <a:rPr lang="uk-UA" sz="2400" dirty="0"/>
              <a:t> (навчально-методичний відділ – сектор методичного забезпечення навчального процесу – науково-методичні комісії спеціальностей). </a:t>
            </a:r>
          </a:p>
          <a:p>
            <a:pPr algn="just"/>
            <a:r>
              <a:rPr lang="uk-UA" sz="2400" dirty="0"/>
              <a:t>Формою роботи НМК є засідання, які проводяться за потреби, </a:t>
            </a:r>
            <a:r>
              <a:rPr lang="uk-UA" sz="2400" b="1" dirty="0"/>
              <a:t>але не рідше ніж один раз на три місяці</a:t>
            </a:r>
            <a:r>
              <a:rPr lang="uk-UA" sz="2400" dirty="0"/>
              <a:t>. Засідання комісії є правочинними </a:t>
            </a:r>
            <a:r>
              <a:rPr lang="uk-UA" sz="2400" b="1" dirty="0"/>
              <a:t>за умови присутності не менше як 2/3 від загального складу</a:t>
            </a:r>
            <a:r>
              <a:rPr lang="uk-UA" sz="2400" dirty="0"/>
              <a:t>. Засідання проводяться відкрито.</a:t>
            </a:r>
          </a:p>
          <a:p>
            <a:pPr algn="just"/>
            <a:r>
              <a:rPr lang="uk-UA" sz="2400" dirty="0"/>
              <a:t>Рішення НМК приймаються </a:t>
            </a:r>
            <a:r>
              <a:rPr lang="uk-UA" sz="2400" b="1" dirty="0"/>
              <a:t>більшістю голосів членів</a:t>
            </a:r>
            <a:r>
              <a:rPr lang="uk-UA" sz="2400" dirty="0"/>
              <a:t>, присутніх на засіданні, й оформлюються протоколами, які підписує голова комісії та секретар.</a:t>
            </a:r>
          </a:p>
          <a:p>
            <a:pPr algn="just"/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75511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Основні завдання науково-методичних комісій спеціальностей</a:t>
            </a:r>
          </a:p>
        </p:txBody>
      </p:sp>
      <p:graphicFrame>
        <p:nvGraphicFramePr>
          <p:cNvPr id="5" name="Таблица 3">
            <a:extLst>
              <a:ext uri="{FF2B5EF4-FFF2-40B4-BE49-F238E27FC236}">
                <a16:creationId xmlns:a16="http://schemas.microsoft.com/office/drawing/2014/main" id="{E0A6E086-4632-0CF0-0B52-5A450A1525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722258"/>
              </p:ext>
            </p:extLst>
          </p:nvPr>
        </p:nvGraphicFramePr>
        <p:xfrm>
          <a:off x="193431" y="695705"/>
          <a:ext cx="11853099" cy="344932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14764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107869119"/>
                    </a:ext>
                  </a:extLst>
                </a:gridCol>
                <a:gridCol w="6173268">
                  <a:extLst>
                    <a:ext uri="{9D8B030D-6E8A-4147-A177-3AD203B41FA5}">
                      <a16:colId xmlns:a16="http://schemas.microsoft.com/office/drawing/2014/main" val="3837766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Завдання НМК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Терміни виконання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Рекомендації щодо виконання поставлених завдань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1194446">
                <a:tc>
                  <a:txBody>
                    <a:bodyPr/>
                    <a:lstStyle/>
                    <a:p>
                      <a:pPr algn="l"/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Аналіз стану, планування, організація та контроль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науково-методичної роботи за спеціальністю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На початку навчального року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Діяльність НМК 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здійснюється відповідно до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плану роботи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який складається на навчальний рік, обговорюється та схвалюється на першому її засіданні у поточному навчальному році. </a:t>
                      </a:r>
                    </a:p>
                    <a:p>
                      <a:pPr algn="just"/>
                      <a:endParaRPr lang="uk-UA" sz="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Проводиться самоаналіз роботи НМК з наведенням встановлених недоліків та шляхів їх вирішення за попередній навчальний рік. </a:t>
                      </a:r>
                    </a:p>
                    <a:p>
                      <a:pPr algn="just"/>
                      <a:endParaRPr lang="uk-UA" sz="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uk-UA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Розглядається та затверджується план роботи НМК на наступний навчальний рік, що фіксується у протоколі</a:t>
                      </a:r>
                      <a:endParaRPr lang="uk-UA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4282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Основні завдання науково-методичних комісій спеціальностей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B67DD1CE-A660-8015-D131-E262625AA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2061480"/>
              </p:ext>
            </p:extLst>
          </p:nvPr>
        </p:nvGraphicFramePr>
        <p:xfrm>
          <a:off x="169450" y="607060"/>
          <a:ext cx="11853099" cy="39674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14764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107869119"/>
                    </a:ext>
                  </a:extLst>
                </a:gridCol>
                <a:gridCol w="6173268">
                  <a:extLst>
                    <a:ext uri="{9D8B030D-6E8A-4147-A177-3AD203B41FA5}">
                      <a16:colId xmlns:a16="http://schemas.microsoft.com/office/drawing/2014/main" val="3837766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Завдання НМК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Терміни виконання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Рекомендації щодо виконання поставлених завдань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4527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Аналіз нормативних документів університету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щодо навчально-методичного забезпечення освітнього процесу, надання пропозицій щодо їх вдосконалення</a:t>
                      </a:r>
                    </a:p>
                    <a:p>
                      <a:pPr algn="l"/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Постійно</a:t>
                      </a:r>
                    </a:p>
                    <a:p>
                      <a:pPr algn="ctr"/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Розглядаються та аналізуються чинні нормативні документи університету щодо навчально-методичного забезпечення освітнього процесу, пропозиції щодо їх оновлення чи внесення змін надаються відповідним підрозділам університету.</a:t>
                      </a:r>
                    </a:p>
                    <a:p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Результати аналізу та рекомендації фіксуються у протоколі.</a:t>
                      </a:r>
                      <a:endParaRPr lang="uk-UA" sz="1400" b="0" i="1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just"/>
                      <a:endParaRPr lang="uk-UA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Започаткування нових освітніх програм</a:t>
                      </a:r>
                      <a:endParaRPr lang="uk-UA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dirty="0"/>
                        <a:t>За потреби</a:t>
                      </a:r>
                      <a:endParaRPr lang="LID4096" dirty="0"/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Обґрунтовується доцільність започаткування освітньої програми, проводиться попередній її розгляд, </a:t>
                      </a:r>
                      <a:r>
                        <a:rPr lang="uk-UA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що фіксується у протоколі</a:t>
                      </a:r>
                    </a:p>
                    <a:p>
                      <a:pPr algn="just"/>
                      <a:endParaRPr lang="uk-UA" sz="1400" b="0" i="1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0681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Основні завдання науково-методичних комісій спеціальностей</a:t>
            </a: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E852345C-2689-1BD5-35C5-64C0DA2EE9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5087594"/>
              </p:ext>
            </p:extLst>
          </p:nvPr>
        </p:nvGraphicFramePr>
        <p:xfrm>
          <a:off x="169450" y="607060"/>
          <a:ext cx="11853099" cy="540004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14764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532185">
                  <a:extLst>
                    <a:ext uri="{9D8B030D-6E8A-4147-A177-3AD203B41FA5}">
                      <a16:colId xmlns:a16="http://schemas.microsoft.com/office/drawing/2014/main" val="107869119"/>
                    </a:ext>
                  </a:extLst>
                </a:gridCol>
                <a:gridCol w="6173268">
                  <a:extLst>
                    <a:ext uri="{9D8B030D-6E8A-4147-A177-3AD203B41FA5}">
                      <a16:colId xmlns:a16="http://schemas.microsoft.com/office/drawing/2014/main" val="3837766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Завдання НМК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Терміни виконання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Рекомендації щодо виконання поставлених завдань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45276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Експертна оцінка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освітніх програм 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спеціальності на рахунок відповідності стандартам вищої освіти, вимогам Національної рамки кваліфікацій, забезпечення конкурентоспроможності на ринку освітніх послуг України та за кордоном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Відповідно до термінів, що визначені наказом ректора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/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Розглядається та погоджується освітня програма з урахуванням пропозицій та рекомендацій: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представників академічної спільноти;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роботодавців;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випускників; 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здобувачів вищої освіти;</a:t>
                      </a:r>
                    </a:p>
                    <a:p>
                      <a:pPr marL="285750" indent="-285750" algn="just">
                        <a:buFont typeface="Wingdings" panose="05000000000000000000" pitchFamily="2" charset="2"/>
                        <a:buChar char="Ø"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інших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стейкхолдерів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uk-UA" sz="1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Особлива увага при перегляді ОП приділяється рекомендаціям експертних груп та галузевих експертних рад після проходження акредитації.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uk-UA" sz="1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uk-UA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Вивчаються та враховуються (за необхідності) </a:t>
                      </a:r>
                      <a:r>
                        <a:rPr lang="uk-UA" sz="1800" i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зауваження</a:t>
                      </a:r>
                      <a:r>
                        <a:rPr lang="ru-RU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uk-UA" sz="1800" i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пропозиції</a:t>
                      </a:r>
                      <a:r>
                        <a:rPr lang="ru-RU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 результатами </a:t>
                      </a:r>
                      <a:r>
                        <a:rPr lang="uk-UA" sz="1800" i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акредитацій</a:t>
                      </a:r>
                      <a:r>
                        <a:rPr lang="ru-RU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інших</a:t>
                      </a:r>
                      <a:r>
                        <a:rPr lang="ru-RU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ОП </a:t>
                      </a:r>
                      <a:r>
                        <a:rPr lang="uk-UA" sz="1800" i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університету.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uk-UA" sz="1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uk-UA" sz="1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uk-UA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Результати обговорення фіксуються у протоколі</a:t>
                      </a:r>
                      <a:endParaRPr lang="uk-UA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Розгляд та аналіз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пропозицій </a:t>
                      </a:r>
                      <a:r>
                        <a:rPr lang="uk-UA" sz="18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стейкхолдерів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щодо внесення змін до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освітніх програм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під час їх перегляду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/>
                      <a:endParaRPr lang="uk-UA" sz="1400" b="0" i="1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7310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Основні завдання науково-методичних комісій спеціальностей</a:t>
            </a:r>
          </a:p>
        </p:txBody>
      </p:sp>
      <p:graphicFrame>
        <p:nvGraphicFramePr>
          <p:cNvPr id="2" name="Таблица 3">
            <a:extLst>
              <a:ext uri="{FF2B5EF4-FFF2-40B4-BE49-F238E27FC236}">
                <a16:creationId xmlns:a16="http://schemas.microsoft.com/office/drawing/2014/main" id="{D8BF09D2-E34A-A9EC-2A27-83EF21F70D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9359532"/>
              </p:ext>
            </p:extLst>
          </p:nvPr>
        </p:nvGraphicFramePr>
        <p:xfrm>
          <a:off x="169450" y="440831"/>
          <a:ext cx="11853099" cy="6112003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678650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001181">
                  <a:extLst>
                    <a:ext uri="{9D8B030D-6E8A-4147-A177-3AD203B41FA5}">
                      <a16:colId xmlns:a16="http://schemas.microsoft.com/office/drawing/2014/main" val="107869119"/>
                    </a:ext>
                  </a:extLst>
                </a:gridCol>
                <a:gridCol w="6173268">
                  <a:extLst>
                    <a:ext uri="{9D8B030D-6E8A-4147-A177-3AD203B41FA5}">
                      <a16:colId xmlns:a16="http://schemas.microsoft.com/office/drawing/2014/main" val="3837766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Завдання НМК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Терміни виконання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Рекомендації щодо виконання поставлених завдань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5529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Експертиза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концепції, структури, змісту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навчальних планів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 всіма формами навчання та освітніми програмами спеціальності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Одночасно з переглядом ОП</a:t>
                      </a:r>
                    </a:p>
                    <a:p>
                      <a:pPr algn="ctr"/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Визначаються обсяги аудиторної та самостійної роботи за освітніми компонентами, види навчальних занять та форми підсумкового контролю за освітніми компонентами.</a:t>
                      </a:r>
                    </a:p>
                    <a:p>
                      <a:pPr algn="just"/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Обговорюється структурно-логічна схема викладання навчальних дисциплін.</a:t>
                      </a:r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uk-UA" sz="1800" i="1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Результати аналізу та рекомендації фіксуються у протоколі.</a:t>
                      </a:r>
                      <a:endParaRPr lang="uk-UA" sz="1400" b="0" i="1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Експертиза інтегрованих навчальних планів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за якими навчаються бакалаври (скорочений термін навчання)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Після розробки навчального плану бакалаврів нормативного терміну навчання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Проводиться аналіз та визначаються освітні компоненти ОП, які можуть бути </a:t>
                      </a:r>
                      <a:r>
                        <a:rPr lang="uk-UA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перезараховані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повністю або частково (в межах 60 кредитів ЄКТС).</a:t>
                      </a:r>
                    </a:p>
                    <a:p>
                      <a:endParaRPr lang="uk-UA" sz="1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Результати аналізу та рекомендації фіксуються у протоколі</a:t>
                      </a:r>
                      <a:endParaRPr lang="uk-UA" sz="1400" b="0" i="1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9083379"/>
                  </a:ext>
                </a:extLst>
              </a:tr>
              <a:tr h="7416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Аналіз та </a:t>
                      </a:r>
                      <a:r>
                        <a:rPr lang="uk-UA" sz="1800" b="1" kern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перезарахування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результатів навчання,</a:t>
                      </a: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отриманих 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межах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попередньої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ОП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підготовки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молодшого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бакалавра (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молодшого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спеціаліста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),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фахового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молодшого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бакалавра 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pPr algn="just"/>
                      <a:endParaRPr lang="uk-UA" sz="1400" b="0" i="1" noProof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06815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11512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1">
            <a:extLst>
              <a:ext uri="{FF2B5EF4-FFF2-40B4-BE49-F238E27FC236}">
                <a16:creationId xmlns:a16="http://schemas.microsoft.com/office/drawing/2014/main" id="{0C11CCCE-5725-680D-428D-BECFF1143486}"/>
              </a:ext>
            </a:extLst>
          </p:cNvPr>
          <p:cNvSpPr txBox="1">
            <a:spLocks/>
          </p:cNvSpPr>
          <p:nvPr/>
        </p:nvSpPr>
        <p:spPr bwMode="auto">
          <a:xfrm>
            <a:off x="11906" y="0"/>
            <a:ext cx="12180094" cy="4408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charset="0"/>
              <a:buNone/>
              <a:defRPr sz="2800" b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uk-UA" b="0" i="1" dirty="0">
                <a:solidFill>
                  <a:schemeClr val="accent2"/>
                </a:solidFill>
              </a:rPr>
              <a:t>Основні завдання науково-методичних комісій спеціальностей</a:t>
            </a:r>
          </a:p>
        </p:txBody>
      </p:sp>
      <p:graphicFrame>
        <p:nvGraphicFramePr>
          <p:cNvPr id="3" name="Таблица 3">
            <a:extLst>
              <a:ext uri="{FF2B5EF4-FFF2-40B4-BE49-F238E27FC236}">
                <a16:creationId xmlns:a16="http://schemas.microsoft.com/office/drawing/2014/main" id="{A013670D-919A-E915-52A7-57AB2CD7F2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7697260"/>
              </p:ext>
            </p:extLst>
          </p:nvPr>
        </p:nvGraphicFramePr>
        <p:xfrm>
          <a:off x="169450" y="607060"/>
          <a:ext cx="11853099" cy="540004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147646">
                  <a:extLst>
                    <a:ext uri="{9D8B030D-6E8A-4147-A177-3AD203B41FA5}">
                      <a16:colId xmlns:a16="http://schemas.microsoft.com/office/drawing/2014/main" val="3512467132"/>
                    </a:ext>
                  </a:extLst>
                </a:gridCol>
                <a:gridCol w="2540779">
                  <a:extLst>
                    <a:ext uri="{9D8B030D-6E8A-4147-A177-3AD203B41FA5}">
                      <a16:colId xmlns:a16="http://schemas.microsoft.com/office/drawing/2014/main" val="107869119"/>
                    </a:ext>
                  </a:extLst>
                </a:gridCol>
                <a:gridCol w="6164674">
                  <a:extLst>
                    <a:ext uri="{9D8B030D-6E8A-4147-A177-3AD203B41FA5}">
                      <a16:colId xmlns:a16="http://schemas.microsoft.com/office/drawing/2014/main" val="3837766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Завдання НМК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Терміни виконання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Рекомендації щодо виконання поставлених завдань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933568"/>
                  </a:ext>
                </a:extLst>
              </a:tr>
              <a:tr h="11944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Планування розробки (оновлення), розгляд і погодження </a:t>
                      </a:r>
                      <a:r>
                        <a:rPr lang="uk-UA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робочих програм навчальних дисциплін</a:t>
                      </a:r>
                      <a:endParaRPr lang="uk-UA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Перед навчальним роком, після затвердження освітніх програм та навчальних планів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1400" b="0" dirty="0">
                          <a:effectLst/>
                          <a:latin typeface="+mn-lt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  <a:endParaRPr lang="ru-RU" sz="1400" b="0" dirty="0">
                        <a:effectLst/>
                        <a:latin typeface="+mn-lt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Увага звертається на відповідність результатів навчання переглянутій (розробленій) ОП, відповідність дисциплінарних результатів навчання НРК. 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Відзначається,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відбувається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оновлення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змісту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навчальних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дисциплін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на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основі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наукових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досягнень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і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сучасних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практик у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відповідній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галузі</a:t>
                      </a:r>
                      <a:r>
                        <a:rPr lang="ru-RU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uk-UA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Обов’язково переглядається список рекомендованих джерел інформації. 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uk-UA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Особлива увага приділяється рекомендаціям експертних груп та галузевих експертних рад після проходження акредитації ОП.</a:t>
                      </a: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endParaRPr lang="uk-UA" sz="1800" i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algn="just">
                        <a:buFont typeface="Wingdings" panose="05000000000000000000" pitchFamily="2" charset="2"/>
                        <a:buNone/>
                      </a:pPr>
                      <a:r>
                        <a:rPr lang="uk-UA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Вивчаються та враховуються (за необхідності) </a:t>
                      </a:r>
                      <a:r>
                        <a:rPr lang="uk-UA" sz="1800" i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зауваження</a:t>
                      </a:r>
                      <a:r>
                        <a:rPr lang="ru-RU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та </a:t>
                      </a:r>
                      <a:r>
                        <a:rPr lang="uk-UA" sz="1800" i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пропозиції</a:t>
                      </a:r>
                      <a:r>
                        <a:rPr lang="ru-RU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за результатами </a:t>
                      </a:r>
                      <a:r>
                        <a:rPr lang="uk-UA" sz="1800" i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акредитацій</a:t>
                      </a:r>
                      <a:r>
                        <a:rPr lang="ru-RU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uk-UA" sz="1800" i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інших</a:t>
                      </a:r>
                      <a:r>
                        <a:rPr lang="ru-RU" sz="180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ОП </a:t>
                      </a:r>
                      <a:r>
                        <a:rPr lang="uk-UA" sz="1800" i="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університету.</a:t>
                      </a:r>
                    </a:p>
                    <a:p>
                      <a:endParaRPr lang="uk-UA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uk-UA" sz="1800" i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Результати розгляду та рекомендації фіксуються у протоколі</a:t>
                      </a:r>
                      <a:endParaRPr lang="uk-UA" i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66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1571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DNUT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035F8E"/>
      </a:accent2>
      <a:accent3>
        <a:srgbClr val="70AD47"/>
      </a:accent3>
      <a:accent4>
        <a:srgbClr val="093864"/>
      </a:accent4>
      <a:accent5>
        <a:srgbClr val="ED7D31"/>
      </a:accent5>
      <a:accent6>
        <a:srgbClr val="FFC000"/>
      </a:accent6>
      <a:hlink>
        <a:srgbClr val="5B9BD5"/>
      </a:hlink>
      <a:folHlink>
        <a:srgbClr val="70AD47"/>
      </a:folHlink>
    </a:clrScheme>
    <a:fontScheme name="DNUT 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NUT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C00000"/>
    </a:accent1>
    <a:accent2>
      <a:srgbClr val="035F8E"/>
    </a:accent2>
    <a:accent3>
      <a:srgbClr val="70AD47"/>
    </a:accent3>
    <a:accent4>
      <a:srgbClr val="093864"/>
    </a:accent4>
    <a:accent5>
      <a:srgbClr val="ED7D31"/>
    </a:accent5>
    <a:accent6>
      <a:srgbClr val="FFC000"/>
    </a:accent6>
    <a:hlink>
      <a:srgbClr val="5B9BD5"/>
    </a:hlink>
    <a:folHlink>
      <a:srgbClr val="70AD4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5991</TotalTime>
  <Words>2573</Words>
  <Application>Microsoft Office PowerPoint</Application>
  <PresentationFormat>Широкий екран</PresentationFormat>
  <Paragraphs>263</Paragraphs>
  <Slides>20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6" baseType="lpstr">
      <vt:lpstr>Arial</vt:lpstr>
      <vt:lpstr>Calibri</vt:lpstr>
      <vt:lpstr>Lato Black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Стрижка Марина Анатоліївна</cp:lastModifiedBy>
  <cp:revision>541</cp:revision>
  <cp:lastPrinted>2018-11-26T14:04:37Z</cp:lastPrinted>
  <dcterms:created xsi:type="dcterms:W3CDTF">2018-01-06T22:34:48Z</dcterms:created>
  <dcterms:modified xsi:type="dcterms:W3CDTF">2024-04-23T06:00:22Z</dcterms:modified>
</cp:coreProperties>
</file>